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56" r:id="rId5"/>
    <p:sldId id="261" r:id="rId6"/>
    <p:sldId id="262" r:id="rId7"/>
    <p:sldId id="265" r:id="rId8"/>
    <p:sldId id="266" r:id="rId9"/>
    <p:sldId id="263" r:id="rId10"/>
    <p:sldId id="267" r:id="rId11"/>
    <p:sldId id="268" r:id="rId12"/>
  </p:sldIdLst>
  <p:sldSz cx="9144000" cy="6858000" type="screen4x3"/>
  <p:notesSz cx="6794500" cy="9906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6" autoAdjust="0"/>
    <p:restoredTop sz="94652" autoAdjust="0"/>
  </p:normalViewPr>
  <p:slideViewPr>
    <p:cSldViewPr>
      <p:cViewPr varScale="1">
        <p:scale>
          <a:sx n="83" d="100"/>
          <a:sy n="83" d="100"/>
        </p:scale>
        <p:origin x="-16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77" tIns="44038" rIns="88077" bIns="44038" numCol="1" anchor="t" anchorCtr="0" compatLnSpc="1">
            <a:prstTxWarp prst="textNoShape">
              <a:avLst/>
            </a:prstTxWarp>
          </a:bodyPr>
          <a:lstStyle>
            <a:lvl1pPr defTabSz="880429">
              <a:defRPr sz="12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5563" y="0"/>
            <a:ext cx="2916237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77" tIns="44038" rIns="88077" bIns="44038" numCol="1" anchor="t" anchorCtr="0" compatLnSpc="1">
            <a:prstTxWarp prst="textNoShape">
              <a:avLst/>
            </a:prstTxWarp>
          </a:bodyPr>
          <a:lstStyle>
            <a:lvl1pPr algn="r" defTabSz="880429">
              <a:defRPr sz="12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1782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77" tIns="44038" rIns="88077" bIns="44038" numCol="1" anchor="b" anchorCtr="0" compatLnSpc="1">
            <a:prstTxWarp prst="textNoShape">
              <a:avLst/>
            </a:prstTxWarp>
          </a:bodyPr>
          <a:lstStyle>
            <a:lvl1pPr defTabSz="880429">
              <a:defRPr sz="12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5563" y="9440863"/>
            <a:ext cx="2916237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77" tIns="44038" rIns="88077" bIns="44038" numCol="1" anchor="b" anchorCtr="0" compatLnSpc="1">
            <a:prstTxWarp prst="textNoShape">
              <a:avLst/>
            </a:prstTxWarp>
          </a:bodyPr>
          <a:lstStyle>
            <a:lvl1pPr algn="r" defTabSz="880429">
              <a:defRPr sz="1200">
                <a:cs typeface="+mn-cs"/>
              </a:defRPr>
            </a:lvl1pPr>
          </a:lstStyle>
          <a:p>
            <a:pPr>
              <a:defRPr/>
            </a:pPr>
            <a:fld id="{D85BB3A3-839F-4598-80FC-42540C93E11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404036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05" tIns="47703" rIns="95405" bIns="47703" numCol="1" anchor="t" anchorCtr="0" compatLnSpc="1">
            <a:prstTxWarp prst="textNoShape">
              <a:avLst/>
            </a:prstTxWarp>
          </a:bodyPr>
          <a:lstStyle>
            <a:lvl1pPr defTabSz="953799">
              <a:defRPr sz="12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05" tIns="47703" rIns="95405" bIns="47703" numCol="1" anchor="t" anchorCtr="0" compatLnSpc="1">
            <a:prstTxWarp prst="textNoShape">
              <a:avLst/>
            </a:prstTxWarp>
          </a:bodyPr>
          <a:lstStyle>
            <a:lvl1pPr algn="r" defTabSz="953799">
              <a:defRPr sz="12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0" y="769938"/>
            <a:ext cx="4953000" cy="3716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05" tIns="47703" rIns="95405" bIns="47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05" tIns="47703" rIns="95405" bIns="47703" numCol="1" anchor="b" anchorCtr="0" compatLnSpc="1">
            <a:prstTxWarp prst="textNoShape">
              <a:avLst/>
            </a:prstTxWarp>
          </a:bodyPr>
          <a:lstStyle>
            <a:lvl1pPr defTabSz="953799">
              <a:defRPr sz="12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05" tIns="47703" rIns="95405" bIns="47703" numCol="1" anchor="b" anchorCtr="0" compatLnSpc="1">
            <a:prstTxWarp prst="textNoShape">
              <a:avLst/>
            </a:prstTxWarp>
          </a:bodyPr>
          <a:lstStyle>
            <a:lvl1pPr algn="r" defTabSz="953799">
              <a:defRPr sz="1200">
                <a:cs typeface="+mn-cs"/>
              </a:defRPr>
            </a:lvl1pPr>
          </a:lstStyle>
          <a:p>
            <a:pPr>
              <a:defRPr/>
            </a:pPr>
            <a:fld id="{9D4B2E15-6543-4CF0-B780-75716C3FF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328957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3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50913">
              <a:defRPr/>
            </a:pPr>
            <a:fld id="{5F5FF2B9-190C-4F5F-B05A-983DEF66E32A}" type="slidenum">
              <a:rPr lang="fi-FI" smtClean="0"/>
              <a:pPr defTabSz="950913">
                <a:defRPr/>
              </a:pPr>
              <a:t>2</a:t>
            </a:fld>
            <a:endParaRPr lang="fi-FI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53000" cy="3714750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05350"/>
            <a:ext cx="4981575" cy="4457700"/>
          </a:xfrm>
          <a:noFill/>
          <a:ln/>
        </p:spPr>
        <p:txBody>
          <a:bodyPr/>
          <a:lstStyle/>
          <a:p>
            <a:pPr eaLnBrk="1" hangingPunct="1"/>
            <a:endParaRPr lang="fi-FI" smtClean="0"/>
          </a:p>
        </p:txBody>
      </p:sp>
    </p:spTree>
    <p:extLst>
      <p:ext uri="{BB962C8B-B14F-4D97-AF65-F5344CB8AC3E}">
        <p14:creationId xmlns:p14="http://schemas.microsoft.com/office/powerpoint/2010/main" xmlns="" val="1417576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tsikkodia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2" descr="ELY_logo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163" y="285750"/>
            <a:ext cx="4702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tsikko 7"/>
          <p:cNvSpPr>
            <a:spLocks noGrp="1"/>
          </p:cNvSpPr>
          <p:nvPr>
            <p:ph type="title"/>
          </p:nvPr>
        </p:nvSpPr>
        <p:spPr>
          <a:xfrm>
            <a:off x="428596" y="2071678"/>
            <a:ext cx="8229600" cy="1714512"/>
          </a:xfrm>
          <a:prstGeom prst="rect">
            <a:avLst/>
          </a:prstGeom>
        </p:spPr>
        <p:txBody>
          <a:bodyPr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9" name="Tekstin paikkamerkki 10"/>
          <p:cNvSpPr>
            <a:spLocks noGrp="1"/>
          </p:cNvSpPr>
          <p:nvPr>
            <p:ph type="body" sz="quarter" idx="10"/>
          </p:nvPr>
        </p:nvSpPr>
        <p:spPr>
          <a:xfrm>
            <a:off x="2150240" y="3857625"/>
            <a:ext cx="4786312" cy="1571625"/>
          </a:xfrm>
          <a:prstGeom prst="rect">
            <a:avLst/>
          </a:prstGeom>
        </p:spPr>
        <p:txBody>
          <a:bodyPr/>
          <a:lstStyle>
            <a:lvl1pPr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fi-FI" dirty="0" smtClean="0"/>
              <a:t>Muokkaa tekstin perustyylejä napsauttamalla</a:t>
            </a:r>
          </a:p>
        </p:txBody>
      </p:sp>
      <p:sp>
        <p:nvSpPr>
          <p:cNvPr id="5" name="Päivämäärän paikkamerkki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55D6365-4086-4B55-AEFA-1941F895FF24}" type="datetime1">
              <a:rPr lang="fi-FI"/>
              <a:pPr>
                <a:defRPr/>
              </a:pPr>
              <a:t>12.3.2015</a:t>
            </a:fld>
            <a:endParaRPr lang="fi-FI" dirty="0"/>
          </a:p>
        </p:txBody>
      </p:sp>
      <p:sp>
        <p:nvSpPr>
          <p:cNvPr id="6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341DBF4-CF1A-499C-98DB-D66FC2C42B14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7" name="Alatunnisteen paikkamerkki 11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/>
              <a:t>viraston nimi, tekijän nimi ja osasto</a:t>
            </a:r>
            <a:endParaRPr lang="fi-FI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6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642942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tx1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7" name="Tekstin paikkamerkki 16"/>
          <p:cNvSpPr>
            <a:spLocks noGrp="1"/>
          </p:cNvSpPr>
          <p:nvPr>
            <p:ph type="body" sz="quarter" idx="10"/>
          </p:nvPr>
        </p:nvSpPr>
        <p:spPr>
          <a:xfrm>
            <a:off x="471326" y="2286000"/>
            <a:ext cx="8286750" cy="2928938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buFont typeface="Wingdings" pitchFamily="2" charset="2"/>
              <a:buChar char="§"/>
              <a:defRPr sz="2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fi-FI" dirty="0" smtClean="0"/>
              <a:t>Muokkaa tekstin perustyylejä napsauttamalla</a:t>
            </a:r>
          </a:p>
        </p:txBody>
      </p:sp>
      <p:sp>
        <p:nvSpPr>
          <p:cNvPr id="4" name="Päivämäärän paikkamerkki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C54C6-82BF-4ED5-A9A0-023D36AFDEAD}" type="datetime1">
              <a:rPr lang="fi-FI"/>
              <a:pPr>
                <a:defRPr/>
              </a:pPr>
              <a:t>12.3.2015</a:t>
            </a:fld>
            <a:endParaRPr lang="fi-FI" dirty="0"/>
          </a:p>
        </p:txBody>
      </p:sp>
      <p:sp>
        <p:nvSpPr>
          <p:cNvPr id="5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viraston nimi, tekijän nimi ja osasto</a:t>
            </a:r>
            <a:endParaRPr lang="fi-FI" dirty="0"/>
          </a:p>
        </p:txBody>
      </p:sp>
      <p:sp>
        <p:nvSpPr>
          <p:cNvPr id="8" name="Dian numeron paikkamerkki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15A46-B785-43E0-B71C-894FC071A54B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Untitled-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t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5805488"/>
            <a:ext cx="10699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3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685800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057400"/>
            <a:ext cx="6400800" cy="457200"/>
          </a:xfrm>
          <a:prstGeom prst="rect">
            <a:avLst/>
          </a:prstGeo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323850" y="6021388"/>
            <a:ext cx="19446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i-FI">
              <a:cs typeface="+mn-cs"/>
            </a:endParaRPr>
          </a:p>
        </p:txBody>
      </p:sp>
      <p:pic>
        <p:nvPicPr>
          <p:cNvPr id="1027" name="Kuva 8" descr="ELY_logo_väri.g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163" y="285750"/>
            <a:ext cx="4702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äivämäärän paikkamerkki 4"/>
          <p:cNvSpPr>
            <a:spLocks noGrp="1"/>
          </p:cNvSpPr>
          <p:nvPr>
            <p:ph type="dt" sz="half" idx="2"/>
          </p:nvPr>
        </p:nvSpPr>
        <p:spPr>
          <a:xfrm>
            <a:off x="6713538" y="6357938"/>
            <a:ext cx="1357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32959E48-8BD3-47EF-9DBE-3F770F87328E}" type="datetime1">
              <a:rPr lang="fi-FI"/>
              <a:pPr>
                <a:defRPr/>
              </a:pPr>
              <a:t>12.3.2015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3"/>
          </p:nvPr>
        </p:nvSpPr>
        <p:spPr>
          <a:xfrm>
            <a:off x="284163" y="6357938"/>
            <a:ext cx="63579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fi-FI"/>
              <a:t>viraston nimi, tekijän nimi ja osasto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4"/>
          </p:nvPr>
        </p:nvSpPr>
        <p:spPr>
          <a:xfrm>
            <a:off x="8215313" y="6356350"/>
            <a:ext cx="400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2D88E49C-5F31-41EF-9BB1-C505EC1085D4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5" r:id="rId2"/>
    <p:sldLayoutId id="2147483848" r:id="rId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Font typeface="Wingdings" pitchFamily="2" charset="2"/>
        <a:buChar char="§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5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tsikko 1"/>
          <p:cNvSpPr>
            <a:spLocks noGrp="1"/>
          </p:cNvSpPr>
          <p:nvPr>
            <p:ph type="title"/>
          </p:nvPr>
        </p:nvSpPr>
        <p:spPr bwMode="auto">
          <a:xfrm>
            <a:off x="500063" y="1428750"/>
            <a:ext cx="8229600" cy="17145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i-FI" sz="4800" smtClean="0"/>
              <a:t>Työvoimakoulutukset</a:t>
            </a:r>
          </a:p>
        </p:txBody>
      </p:sp>
      <p:sp>
        <p:nvSpPr>
          <p:cNvPr id="5123" name="Päivämäärän paikkamerkki 3"/>
          <p:cNvSpPr>
            <a:spLocks noGrp="1"/>
          </p:cNvSpPr>
          <p:nvPr>
            <p:ph type="dt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13818F2-259F-45EE-B974-F1180EDA4A1B}" type="datetime1">
              <a:rPr lang="fi-FI" smtClean="0"/>
              <a:pPr>
                <a:defRPr/>
              </a:pPr>
              <a:t>12.3.2015</a:t>
            </a:fld>
            <a:endParaRPr lang="fi-FI" smtClean="0"/>
          </a:p>
        </p:txBody>
      </p:sp>
      <p:sp>
        <p:nvSpPr>
          <p:cNvPr id="5124" name="Dian numeron paikkamerkki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133C32D7-CE34-4D14-BBEA-F536556E60C2}" type="slidenum">
              <a:rPr lang="fi-FI" smtClean="0"/>
              <a:pPr>
                <a:defRPr/>
              </a:pPr>
              <a:t>1</a:t>
            </a:fld>
            <a:endParaRPr lang="fi-FI" smtClean="0"/>
          </a:p>
        </p:txBody>
      </p:sp>
      <p:sp>
        <p:nvSpPr>
          <p:cNvPr id="5125" name="Alatunnisteen paikkamerkki 5"/>
          <p:cNvSpPr>
            <a:spLocks noGrp="1"/>
          </p:cNvSpPr>
          <p:nvPr>
            <p:ph type="ftr" sz="quarter" idx="13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i-FI" dirty="0" smtClean="0"/>
              <a:t>Uudenmaan ELY-keskus, </a:t>
            </a:r>
            <a:r>
              <a:rPr lang="fi-FI" smtClean="0"/>
              <a:t>Sari Peltoniemi</a:t>
            </a: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764704"/>
            <a:ext cx="8229600" cy="50472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fi-FI" sz="4000" dirty="0" smtClean="0"/>
              <a:t>Nuorten yrittäjyyspajat</a:t>
            </a:r>
            <a:endParaRPr lang="fi-FI" sz="4000" i="1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55576" y="1484784"/>
            <a:ext cx="8101012" cy="504056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sz="2000" dirty="0" smtClean="0"/>
              <a:t>Ensimmäinen toteutus</a:t>
            </a:r>
          </a:p>
          <a:p>
            <a:pPr lvl="1"/>
            <a:r>
              <a:rPr lang="fi-FI" sz="1800" dirty="0" smtClean="0"/>
              <a:t>Hakijoita 85, joista 60 haastateltiin</a:t>
            </a:r>
          </a:p>
          <a:p>
            <a:pPr lvl="1"/>
            <a:r>
              <a:rPr lang="fi-FI" sz="1800" dirty="0" smtClean="0"/>
              <a:t>Kartoitukseen valittiin 40, kartoituksen kesto oli 10 päivää</a:t>
            </a:r>
          </a:p>
          <a:p>
            <a:pPr lvl="1"/>
            <a:r>
              <a:rPr lang="fi-FI" sz="1800" dirty="0" smtClean="0"/>
              <a:t>Koulutukseen valittiin 20, koulutuksen kesto oli 30 päivää</a:t>
            </a:r>
          </a:p>
          <a:p>
            <a:pPr lvl="1"/>
            <a:r>
              <a:rPr lang="fi-FI" sz="1800" dirty="0" smtClean="0"/>
              <a:t>Koulutusta seuranneen puolen vuoden aikana toteutettiin 6 teema-päivää aiheista, jotka kumpusivat aloittavan yrittäjän arjesta</a:t>
            </a:r>
          </a:p>
          <a:p>
            <a:r>
              <a:rPr lang="fi-FI" sz="2000" dirty="0" smtClean="0"/>
              <a:t>Toinen toteutus</a:t>
            </a:r>
          </a:p>
          <a:p>
            <a:pPr lvl="1"/>
            <a:r>
              <a:rPr lang="fi-FI" sz="1800" dirty="0" smtClean="0"/>
              <a:t>Hakijoita 135, joista 60 haastateltiin</a:t>
            </a:r>
          </a:p>
          <a:p>
            <a:pPr lvl="1"/>
            <a:r>
              <a:rPr lang="fi-FI" sz="1800" dirty="0" smtClean="0"/>
              <a:t>Kartoitukseen valittiin 35, näistä 31 aloitti kartoituksen, </a:t>
            </a:r>
          </a:p>
          <a:p>
            <a:pPr lvl="1"/>
            <a:r>
              <a:rPr lang="fi-FI" sz="1800" dirty="0" smtClean="0"/>
              <a:t>Koulutukseen valittiin 20</a:t>
            </a:r>
          </a:p>
          <a:p>
            <a:pPr lvl="1"/>
            <a:r>
              <a:rPr lang="fi-FI" sz="1800" dirty="0" smtClean="0"/>
              <a:t>6 teema-päivää aiheista, jotka kumpusivat aloittavan yrittäjän arjesta</a:t>
            </a:r>
            <a:endParaRPr lang="fi-FI" sz="1600" dirty="0" smtClean="0"/>
          </a:p>
          <a:p>
            <a:r>
              <a:rPr lang="fi-FI" sz="2000" dirty="0" smtClean="0"/>
              <a:t>Kolmas toteutus</a:t>
            </a:r>
          </a:p>
          <a:p>
            <a:pPr lvl="1"/>
            <a:r>
              <a:rPr lang="fi-FI" sz="1800" dirty="0" smtClean="0"/>
              <a:t>Hakijoita 122, joista 60 haastateltiin </a:t>
            </a:r>
          </a:p>
          <a:p>
            <a:pPr lvl="1"/>
            <a:r>
              <a:rPr lang="fi-FI" sz="1800" dirty="0" smtClean="0"/>
              <a:t>Kartoitukseen valittiin 40, näistä 38 aloitti kartoituksen</a:t>
            </a:r>
          </a:p>
          <a:p>
            <a:pPr lvl="1"/>
            <a:r>
              <a:rPr lang="fi-FI" sz="1800" dirty="0" smtClean="0"/>
              <a:t>Koulutukseen valittiin 20, koulutus päättyy 27.3.2015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b="1" dirty="0" smtClean="0"/>
              <a:t>Pilottipaja 9/2013-11/2013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fi-FI" dirty="0" smtClean="0"/>
              <a:t>Yrittäjäksi ryhtynyt 12, joista 2 maahanmuuttajaa</a:t>
            </a:r>
          </a:p>
          <a:p>
            <a:pPr lvl="0"/>
            <a:r>
              <a:rPr lang="fi-FI" dirty="0" smtClean="0"/>
              <a:t>Koulutuksessa 1 (muu kuin työvoimakoulutus) </a:t>
            </a:r>
          </a:p>
          <a:p>
            <a:pPr lvl="0"/>
            <a:r>
              <a:rPr lang="fi-FI" dirty="0" smtClean="0"/>
              <a:t>Työssä 2 </a:t>
            </a:r>
          </a:p>
          <a:p>
            <a:pPr lvl="0"/>
            <a:r>
              <a:rPr lang="fi-FI" dirty="0" smtClean="0"/>
              <a:t>Työttömänä 5 nuorta, joista 1 maahanmuuttaja</a:t>
            </a:r>
          </a:p>
          <a:p>
            <a:pPr lvl="1"/>
            <a:r>
              <a:rPr lang="fi-FI" dirty="0" smtClean="0"/>
              <a:t>Näistä </a:t>
            </a:r>
            <a:r>
              <a:rPr lang="fi-FI" dirty="0"/>
              <a:t>1</a:t>
            </a:r>
            <a:r>
              <a:rPr lang="fi-FI" dirty="0" smtClean="0"/>
              <a:t>  aloittamassa yritystoimintaa</a:t>
            </a:r>
          </a:p>
          <a:p>
            <a:pPr lvl="1">
              <a:buNone/>
            </a:pPr>
            <a:r>
              <a:rPr lang="fi-FI" dirty="0" smtClean="0"/>
              <a:t> 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34C54C6-82BF-4ED5-A9A0-023D36AFDEAD}" type="datetime1">
              <a:rPr lang="fi-FI" smtClean="0"/>
              <a:pPr>
                <a:defRPr/>
              </a:pPr>
              <a:t>12.3.2015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viraston nimi, tekijän nimi ja osasto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9B15A46-B785-43E0-B71C-894FC071A54B}" type="slidenum">
              <a:rPr lang="fi-FI" smtClean="0"/>
              <a:pPr>
                <a:defRPr/>
              </a:pPr>
              <a:t>3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642942"/>
          </a:xfrm>
        </p:spPr>
        <p:txBody>
          <a:bodyPr/>
          <a:lstStyle/>
          <a:p>
            <a:r>
              <a:rPr lang="fi-FI" dirty="0" smtClean="0"/>
              <a:t>OPAL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0"/>
          </p:nvPr>
        </p:nvSpPr>
        <p:spPr>
          <a:xfrm>
            <a:off x="471326" y="1844824"/>
            <a:ext cx="8286750" cy="3370114"/>
          </a:xfrm>
        </p:spPr>
        <p:txBody>
          <a:bodyPr/>
          <a:lstStyle/>
          <a:p>
            <a:pPr>
              <a:buNone/>
            </a:pPr>
            <a:r>
              <a:rPr lang="fi-FI" b="1" dirty="0" smtClean="0"/>
              <a:t>Lähtötilanne</a:t>
            </a:r>
            <a:endParaRPr lang="fi-FI" dirty="0" smtClean="0"/>
          </a:p>
          <a:p>
            <a:r>
              <a:rPr lang="fi-FI" dirty="0" smtClean="0"/>
              <a:t>työtön 14 (100 %)</a:t>
            </a:r>
          </a:p>
          <a:p>
            <a:pPr>
              <a:buNone/>
            </a:pPr>
            <a:r>
              <a:rPr lang="fi-FI" b="1" dirty="0" smtClean="0"/>
              <a:t>Tilanne koulutuksen päättyessä</a:t>
            </a:r>
            <a:endParaRPr lang="fi-FI" dirty="0" smtClean="0"/>
          </a:p>
          <a:p>
            <a:r>
              <a:rPr lang="fi-FI" dirty="0" smtClean="0"/>
              <a:t>Ryhdyn yrittäjäksi 10 (71,4 %)</a:t>
            </a:r>
            <a:br>
              <a:rPr lang="fi-FI" dirty="0" smtClean="0"/>
            </a:br>
            <a:r>
              <a:rPr lang="fi-FI" dirty="0" smtClean="0"/>
              <a:t>Olen työtön 4 (28,6 %)</a:t>
            </a:r>
          </a:p>
          <a:p>
            <a:pPr>
              <a:buNone/>
            </a:pPr>
            <a:r>
              <a:rPr lang="fi-FI" b="1" dirty="0" smtClean="0"/>
              <a:t>Koulutuksen toteutus ja sisältö</a:t>
            </a:r>
            <a:endParaRPr lang="fi-FI" dirty="0" smtClean="0"/>
          </a:p>
          <a:p>
            <a:pPr lvl="0"/>
            <a:r>
              <a:rPr lang="fi-FI" dirty="0" smtClean="0"/>
              <a:t>Oppimistarpeet, aikaisempi koulutus ja työkokemus on otettu huomioon henkilökohtaista opetussuunnitelmaa laadittaessa 42,8 % mielestä välttävästi ja tyydyttävästi sekä 57,2 % mielestä hyvin ja erinomaisesti.</a:t>
            </a:r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34C54C6-82BF-4ED5-A9A0-023D36AFDEAD}" type="datetime1">
              <a:rPr lang="fi-FI" smtClean="0"/>
              <a:pPr>
                <a:defRPr/>
              </a:pPr>
              <a:t>12.3.2015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viraston nimi, tekijän nimi ja osasto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9B15A46-B785-43E0-B71C-894FC071A54B}" type="slidenum">
              <a:rPr lang="fi-FI" smtClean="0"/>
              <a:pPr>
                <a:defRPr/>
              </a:pPr>
              <a:t>4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sz="quarter" idx="10"/>
          </p:nvPr>
        </p:nvSpPr>
        <p:spPr>
          <a:xfrm>
            <a:off x="471326" y="1268760"/>
            <a:ext cx="8286750" cy="3946178"/>
          </a:xfrm>
        </p:spPr>
        <p:txBody>
          <a:bodyPr/>
          <a:lstStyle/>
          <a:p>
            <a:pPr lvl="0"/>
            <a:r>
              <a:rPr lang="fi-FI" dirty="0" smtClean="0"/>
              <a:t>92,9 % mielestä koulutus kokonaisuutena on lisännyt ammattitaitoa hyvin ja erinomaisesti ja 7,1 % mielestä välttävästi.</a:t>
            </a:r>
          </a:p>
          <a:p>
            <a:pPr lvl="0"/>
            <a:r>
              <a:rPr lang="fi-FI" dirty="0" smtClean="0"/>
              <a:t>71,4 % opiskelijoista voi hyödyntää oppimaansa työelämässä hyvin ja 28,6 % erinomaisesti.</a:t>
            </a:r>
          </a:p>
          <a:p>
            <a:pPr lvl="0"/>
            <a:r>
              <a:rPr lang="fi-FI" dirty="0" smtClean="0"/>
              <a:t>Kouluttajien asiantuntemus ja ammattitaito on ollut 92,8 % mielestä hyvä tai erinomainen</a:t>
            </a:r>
          </a:p>
          <a:p>
            <a:r>
              <a:rPr lang="fi-FI" dirty="0" smtClean="0"/>
              <a:t>Sanallisista kommenteista nousi esiin toive liiketoimintasuunnitelman aloittamisen aikaistaminen ja henkilökohtaisen ohjauksen suurempi tarve.  </a:t>
            </a:r>
          </a:p>
          <a:p>
            <a:r>
              <a:rPr lang="fi-FI" dirty="0" smtClean="0"/>
              <a:t>Yleisarvio koulutuksesta (ka) 4,4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34C54C6-82BF-4ED5-A9A0-023D36AFDEAD}" type="datetime1">
              <a:rPr lang="fi-FI" smtClean="0"/>
              <a:pPr>
                <a:defRPr/>
              </a:pPr>
              <a:t>12.3.2015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viraston nimi, tekijän nimi ja osasto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9B15A46-B785-43E0-B71C-894FC071A54B}" type="slidenum">
              <a:rPr lang="fi-FI" smtClean="0"/>
              <a:pPr>
                <a:defRPr/>
              </a:pPr>
              <a:t>5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2. Pilottipaja 3/2014 – 10/2014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0"/>
          </p:nvPr>
        </p:nvSpPr>
        <p:spPr>
          <a:xfrm>
            <a:off x="471326" y="2286000"/>
            <a:ext cx="8286750" cy="3879304"/>
          </a:xfrm>
        </p:spPr>
        <p:txBody>
          <a:bodyPr/>
          <a:lstStyle/>
          <a:p>
            <a:pPr lvl="0"/>
            <a:r>
              <a:rPr lang="fi-FI" dirty="0" smtClean="0"/>
              <a:t>Yrittäjäksi ryhtynyt 10 nuorta</a:t>
            </a:r>
          </a:p>
          <a:p>
            <a:pPr lvl="0"/>
            <a:r>
              <a:rPr lang="fi-FI" dirty="0" smtClean="0"/>
              <a:t>Koulutuksessa 1 </a:t>
            </a:r>
          </a:p>
          <a:p>
            <a:pPr lvl="0"/>
            <a:r>
              <a:rPr lang="fi-FI" dirty="0" smtClean="0"/>
              <a:t>palkkatuetussa työssä 2  ja työssä 2</a:t>
            </a:r>
          </a:p>
          <a:p>
            <a:pPr lvl="0"/>
            <a:r>
              <a:rPr lang="fi-FI" dirty="0" smtClean="0"/>
              <a:t>työnhaku poikki 1  Kyseessä olevaa henkilöitä ei tavoitettu puhelimitse</a:t>
            </a:r>
          </a:p>
          <a:p>
            <a:r>
              <a:rPr lang="fi-FI" dirty="0" smtClean="0"/>
              <a:t>Työttömänä 4 </a:t>
            </a:r>
          </a:p>
          <a:p>
            <a:pPr lvl="0"/>
            <a:endParaRPr lang="fi-FI" dirty="0" smtClean="0"/>
          </a:p>
          <a:p>
            <a:pPr lvl="0"/>
            <a:endParaRPr lang="fi-FI" dirty="0" smtClean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34C54C6-82BF-4ED5-A9A0-023D36AFDEAD}" type="datetime1">
              <a:rPr lang="fi-FI" smtClean="0"/>
              <a:pPr>
                <a:defRPr/>
              </a:pPr>
              <a:t>12.3.2015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viraston nimi, tekijän nimi ja osasto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9B15A46-B785-43E0-B71C-894FC071A54B}" type="slidenum">
              <a:rPr lang="fi-FI" smtClean="0"/>
              <a:pPr>
                <a:defRPr/>
              </a:pPr>
              <a:t>6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642942"/>
          </a:xfrm>
        </p:spPr>
        <p:txBody>
          <a:bodyPr/>
          <a:lstStyle/>
          <a:p>
            <a:r>
              <a:rPr lang="fi-FI" dirty="0" smtClean="0"/>
              <a:t>OPAL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0"/>
          </p:nvPr>
        </p:nvSpPr>
        <p:spPr>
          <a:xfrm>
            <a:off x="471326" y="1700808"/>
            <a:ext cx="8286750" cy="3514130"/>
          </a:xfrm>
        </p:spPr>
        <p:txBody>
          <a:bodyPr/>
          <a:lstStyle/>
          <a:p>
            <a:pPr>
              <a:buNone/>
            </a:pPr>
            <a:r>
              <a:rPr lang="fi-FI" b="1" dirty="0" smtClean="0"/>
              <a:t>Lähtötilanne</a:t>
            </a:r>
            <a:endParaRPr lang="fi-FI" dirty="0" smtClean="0"/>
          </a:p>
          <a:p>
            <a:r>
              <a:rPr lang="fi-FI" dirty="0" smtClean="0"/>
              <a:t>työssä 1 (6,7 %)</a:t>
            </a:r>
            <a:br>
              <a:rPr lang="fi-FI" dirty="0" smtClean="0"/>
            </a:br>
            <a:r>
              <a:rPr lang="fi-FI" dirty="0" smtClean="0"/>
              <a:t>työtön 14 (93,3 %)</a:t>
            </a:r>
          </a:p>
          <a:p>
            <a:pPr>
              <a:buNone/>
            </a:pPr>
            <a:r>
              <a:rPr lang="fi-FI" b="1" dirty="0" smtClean="0"/>
              <a:t>Tilanne koulutuksen päättyessä</a:t>
            </a:r>
            <a:endParaRPr lang="fi-FI" dirty="0" smtClean="0"/>
          </a:p>
          <a:p>
            <a:r>
              <a:rPr lang="fi-FI" dirty="0" smtClean="0"/>
              <a:t>Ryhdyn yrittäjäksi 12 (80 %)</a:t>
            </a:r>
            <a:br>
              <a:rPr lang="fi-FI" dirty="0" smtClean="0"/>
            </a:br>
            <a:r>
              <a:rPr lang="fi-FI" dirty="0" smtClean="0"/>
              <a:t>Olen työtön 3 (20 %)</a:t>
            </a:r>
          </a:p>
          <a:p>
            <a:pPr>
              <a:buNone/>
            </a:pPr>
            <a:r>
              <a:rPr lang="fi-FI" b="1" dirty="0" smtClean="0"/>
              <a:t>Koulutuksen toteutus ja sisältö</a:t>
            </a:r>
            <a:endParaRPr lang="fi-FI" dirty="0" smtClean="0"/>
          </a:p>
          <a:p>
            <a:pPr lvl="0"/>
            <a:r>
              <a:rPr lang="fi-FI" dirty="0" smtClean="0"/>
              <a:t>Oppimistarpeet, aikaisempi koulutus ja työkokemus on otettu huomioon henkilökohtaista opetussuunnitelmaa laadittaessa 35,7 % mielestä huonosti tai välttävästi, 28,6 % mielestä tyydyttävästi ja 35,7 % mielestä hyvin ja erinomaisesti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34C54C6-82BF-4ED5-A9A0-023D36AFDEAD}" type="datetime1">
              <a:rPr lang="fi-FI" smtClean="0"/>
              <a:pPr>
                <a:defRPr/>
              </a:pPr>
              <a:t>12.3.2015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2"/>
          </p:nvPr>
        </p:nvSpPr>
        <p:spPr>
          <a:xfrm>
            <a:off x="1475656" y="6492875"/>
            <a:ext cx="6357937" cy="365125"/>
          </a:xfrm>
        </p:spPr>
        <p:txBody>
          <a:bodyPr/>
          <a:lstStyle/>
          <a:p>
            <a:pPr>
              <a:defRPr/>
            </a:pPr>
            <a:r>
              <a:rPr lang="fi-FI" smtClean="0"/>
              <a:t>viraston nimi, tekijän nimi ja osasto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9B15A46-B785-43E0-B71C-894FC071A54B}" type="slidenum">
              <a:rPr lang="fi-FI" smtClean="0"/>
              <a:pPr>
                <a:defRPr/>
              </a:pPr>
              <a:t>7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sz="quarter" idx="10"/>
          </p:nvPr>
        </p:nvSpPr>
        <p:spPr>
          <a:xfrm>
            <a:off x="471326" y="1196752"/>
            <a:ext cx="8286750" cy="5112568"/>
          </a:xfrm>
        </p:spPr>
        <p:txBody>
          <a:bodyPr/>
          <a:lstStyle/>
          <a:p>
            <a:pPr lvl="0"/>
            <a:r>
              <a:rPr lang="fi-FI" dirty="0" smtClean="0"/>
              <a:t>60 % mielestä koulutus kokonaisuutena on lisännyt ammattitaitoa hyvin ja erinomaisesti ja 40 % mielestä tyydyttävästi.</a:t>
            </a:r>
          </a:p>
          <a:p>
            <a:pPr lvl="0"/>
            <a:r>
              <a:rPr lang="fi-FI" dirty="0" smtClean="0"/>
              <a:t>60 % vastanneista voi mielestään hyödyntää oppimaansa työelämässä hyvin, 26,7 % erinomaisesti ja 13,3 % tyydyttävästi. </a:t>
            </a:r>
          </a:p>
          <a:p>
            <a:pPr lvl="0"/>
            <a:r>
              <a:rPr lang="fi-FI" dirty="0" smtClean="0"/>
              <a:t>Kouluttajien asiantuntemus ja ammattitaito on ollut vastanneiden mielestä hyvä tai erinomainen</a:t>
            </a:r>
          </a:p>
          <a:p>
            <a:r>
              <a:rPr lang="fi-FI" dirty="0" smtClean="0"/>
              <a:t>Sanallisista kommenteista nousi esiin toive taloushallinnon, liiketoimintasuunnitelman ja henkilökohtaisen ohjauksen syvällisempään käsittelyyn.  </a:t>
            </a:r>
          </a:p>
          <a:p>
            <a:r>
              <a:rPr lang="fi-FI" dirty="0" smtClean="0"/>
              <a:t>Yleisarvio koulutuksesta (ka) 3,9 </a:t>
            </a:r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34C54C6-82BF-4ED5-A9A0-023D36AFDEAD}" type="datetime1">
              <a:rPr lang="fi-FI" smtClean="0"/>
              <a:pPr>
                <a:defRPr/>
              </a:pPr>
              <a:t>12.3.2015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viraston nimi, tekijän nimi ja osasto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9B15A46-B785-43E0-B71C-894FC071A54B}" type="slidenum">
              <a:rPr lang="fi-FI" smtClean="0"/>
              <a:pPr>
                <a:defRPr/>
              </a:pPr>
              <a:t>8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Y_perustyyli">
  <a:themeElements>
    <a:clrScheme name="ELY värit">
      <a:dk1>
        <a:srgbClr val="58585A"/>
      </a:dk1>
      <a:lt1>
        <a:sysClr val="window" lastClr="FFFFFF"/>
      </a:lt1>
      <a:dk2>
        <a:srgbClr val="003883"/>
      </a:dk2>
      <a:lt2>
        <a:srgbClr val="FDD078"/>
      </a:lt2>
      <a:accent1>
        <a:srgbClr val="D9640C"/>
      </a:accent1>
      <a:accent2>
        <a:srgbClr val="779346"/>
      </a:accent2>
      <a:accent3>
        <a:srgbClr val="003883"/>
      </a:accent3>
      <a:accent4>
        <a:srgbClr val="4460A5"/>
      </a:accent4>
      <a:accent5>
        <a:srgbClr val="58585A"/>
      </a:accent5>
      <a:accent6>
        <a:srgbClr val="FDD078"/>
      </a:accent6>
      <a:hlink>
        <a:srgbClr val="003883"/>
      </a:hlink>
      <a:folHlink>
        <a:srgbClr val="00559F"/>
      </a:folHlink>
    </a:clrScheme>
    <a:fontScheme name="ELY_font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-teema 1">
        <a:dk1>
          <a:srgbClr val="59595B"/>
        </a:dk1>
        <a:lt1>
          <a:srgbClr val="FFFFFF"/>
        </a:lt1>
        <a:dk2>
          <a:srgbClr val="0081CC"/>
        </a:dk2>
        <a:lt2>
          <a:srgbClr val="A7A8AB"/>
        </a:lt2>
        <a:accent1>
          <a:srgbClr val="859FCB"/>
        </a:accent1>
        <a:accent2>
          <a:srgbClr val="D87F82"/>
        </a:accent2>
        <a:accent3>
          <a:srgbClr val="FFFFFF"/>
        </a:accent3>
        <a:accent4>
          <a:srgbClr val="4B4B4C"/>
        </a:accent4>
        <a:accent5>
          <a:srgbClr val="C2CDE2"/>
        </a:accent5>
        <a:accent6>
          <a:srgbClr val="C47275"/>
        </a:accent6>
        <a:hlink>
          <a:srgbClr val="7FD1ED"/>
        </a:hlink>
        <a:folHlink>
          <a:srgbClr val="F7BC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Julkaisija2 xmlns="4a1d6e0c-7557-46da-a33c-995433f3b5ce"/>
    <Organisaatio xmlns="4a1d6e0c-7557-46da-a33c-995433f3b5ce" xsi:nil="true"/>
    <Varsinainen_x0020_tekijä xmlns="4a1d6e0c-7557-46da-a33c-995433f3b5ce" xsi:nil="true"/>
    <Aihealue xmlns="4a1d6e0c-7557-46da-a33c-995433f3b5ce">Henkilöstö</Aihealue>
    <Dokumenttityyppi xmlns="4a1d6e0c-7557-46da-a33c-995433f3b5ce">Asettamiskirje</Dokumenttityyppi>
    <Ty_x00f6_ryhm_x00e4_ xmlns="f00902ce-00b8-4e42-81f4-a227eb053b0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8737105E1A604C48AB83C97EAC229FC0" ma:contentTypeVersion="9" ma:contentTypeDescription="Luo uusi asiakirja." ma:contentTypeScope="" ma:versionID="4a8a7e966fde8704c83378ee9c5f74e3">
  <xsd:schema xmlns:xsd="http://www.w3.org/2001/XMLSchema" xmlns:p="http://schemas.microsoft.com/office/2006/metadata/properties" xmlns:ns2="4a1d6e0c-7557-46da-a33c-995433f3b5ce" xmlns:ns3="f00902ce-00b8-4e42-81f4-a227eb053b06" targetNamespace="http://schemas.microsoft.com/office/2006/metadata/properties" ma:root="true" ma:fieldsID="482a5c4a16108752698c199c772197cc" ns2:_="" ns3:_="">
    <xsd:import namespace="4a1d6e0c-7557-46da-a33c-995433f3b5ce"/>
    <xsd:import namespace="f00902ce-00b8-4e42-81f4-a227eb053b06"/>
    <xsd:element name="properties">
      <xsd:complexType>
        <xsd:sequence>
          <xsd:element name="documentManagement">
            <xsd:complexType>
              <xsd:all>
                <xsd:element ref="ns2:Dokumenttityyppi"/>
                <xsd:element ref="ns2:Julkaisija2" minOccurs="0"/>
                <xsd:element ref="ns2:Organisaatio" minOccurs="0"/>
                <xsd:element ref="ns2:Varsinainen_x0020_tekijä" minOccurs="0"/>
                <xsd:element ref="ns2:Aihealue" minOccurs="0"/>
                <xsd:element ref="ns3:Ty_x00f6_ryhm_x00e4_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4a1d6e0c-7557-46da-a33c-995433f3b5ce" elementFormDefault="qualified">
    <xsd:import namespace="http://schemas.microsoft.com/office/2006/documentManagement/types"/>
    <xsd:element name="Dokumenttityyppi" ma:index="8" ma:displayName="Dokumenttityyppi" ma:default="Asettamiskirje" ma:format="Dropdown" ma:internalName="Dokumenttityyppi">
      <xsd:simpleType>
        <xsd:restriction base="dms:Choice">
          <xsd:enumeration value="Asettamiskirje"/>
          <xsd:enumeration value="Esite"/>
          <xsd:enumeration value="Esityslista"/>
          <xsd:enumeration value="Esitysmateriaali"/>
          <xsd:enumeration value="Julkaisu"/>
          <xsd:enumeration value="Kartta"/>
          <xsd:enumeration value="Kirje"/>
          <xsd:enumeration value="Kutsu"/>
          <xsd:enumeration value="Kuva"/>
          <xsd:enumeration value="Lausunto"/>
          <xsd:enumeration value="Lausuntopyyntö"/>
          <xsd:enumeration value="Liite"/>
          <xsd:enumeration value="Lomake"/>
          <xsd:enumeration value="Luokittelematon"/>
          <xsd:enumeration value="Muistio"/>
          <xsd:enumeration value="Määräys"/>
          <xsd:enumeration value="Ohje"/>
          <xsd:enumeration value="Päätös"/>
          <xsd:enumeration value="Pöytäkirja"/>
          <xsd:enumeration value="Raportti"/>
          <xsd:enumeration value="Tiedote"/>
          <xsd:enumeration value="Tilasto"/>
          <xsd:enumeration value="Uutinen"/>
        </xsd:restriction>
      </xsd:simpleType>
    </xsd:element>
    <xsd:element name="Julkaisija2" ma:index="9" nillable="true" ma:displayName="Julkaisija organisaatio" ma:default="" ma:internalName="Julkaisija2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VM"/>
                    <xsd:enumeration value="MMM"/>
                    <xsd:enumeration value="OM"/>
                    <xsd:enumeration value="OPM"/>
                    <xsd:enumeration value="SM"/>
                    <xsd:enumeration value="STM"/>
                    <xsd:enumeration value="TEM"/>
                    <xsd:enumeration value="VM"/>
                    <xsd:enumeration value="YM"/>
                    <xsd:enumeration value="E-S AVI"/>
                    <xsd:enumeration value="I-S AVI"/>
                    <xsd:enumeration value="L-AVI"/>
                    <xsd:enumeration value="L-S AVI"/>
                    <xsd:enumeration value="L-S-S AVI"/>
                    <xsd:enumeration value="P-S AVI"/>
                    <xsd:enumeration value="E-P ELY"/>
                    <xsd:enumeration value="E-S ELY"/>
                    <xsd:enumeration value="H-ELY"/>
                    <xsd:enumeration value="KA-S ELY"/>
                    <xsd:enumeration value="K-ELY"/>
                    <xsd:enumeration value="KE-S ELY"/>
                    <xsd:enumeration value="L-ELY"/>
                    <xsd:enumeration value="PI-ELY"/>
                    <xsd:enumeration value="PO-ELY"/>
                    <xsd:enumeration value="P-K ELY"/>
                    <xsd:enumeration value="P-P ELY"/>
                    <xsd:enumeration value="P-S ELY"/>
                    <xsd:enumeration value="S-ELY"/>
                    <xsd:enumeration value="U-ELY"/>
                    <xsd:enumeration value="V-S ELY"/>
                  </xsd:restriction>
                </xsd:simpleType>
              </xsd:element>
            </xsd:sequence>
          </xsd:extension>
        </xsd:complexContent>
      </xsd:complexType>
    </xsd:element>
    <xsd:element name="Organisaatio" ma:index="10" nillable="true" ma:displayName="Organisaatio" ma:internalName="Organisaatio">
      <xsd:simpleType>
        <xsd:restriction base="dms:Text">
          <xsd:maxLength value="255"/>
        </xsd:restriction>
      </xsd:simpleType>
    </xsd:element>
    <xsd:element name="Varsinainen_x0020_tekijä" ma:index="11" nillable="true" ma:displayName="Varsinainen tekijä" ma:default="" ma:internalName="Varsinainen_x0020_tekij_x00e4_">
      <xsd:simpleType>
        <xsd:restriction base="dms:Text">
          <xsd:maxLength value="255"/>
        </xsd:restriction>
      </xsd:simpleType>
    </xsd:element>
    <xsd:element name="Aihealue" ma:index="12" nillable="true" ma:displayName="Aihealue" ma:default="Henkilöstö" ma:format="Dropdown" ma:internalName="Aihealue">
      <xsd:simpleType>
        <xsd:restriction base="dms:Choice">
          <xsd:enumeration value="Henkilöstö"/>
          <xsd:enumeration value="Talous"/>
          <xsd:enumeration value="Viestintä"/>
          <xsd:enumeration value="Tietohallinto"/>
          <xsd:enumeration value="Toimitilat"/>
          <xsd:enumeration value="Ympäristöluvat"/>
          <xsd:enumeration value="EU-asiat"/>
          <xsd:enumeration value="Työsuojelu"/>
          <xsd:enumeration value="Organisaatio ja ohjaus"/>
          <xsd:enumeration value="Toiminnan suunnittelu"/>
          <xsd:enumeration value="Muu"/>
        </xsd:restriction>
      </xsd:simpleType>
    </xsd:element>
  </xsd:schema>
  <xsd:schema xmlns:xsd="http://www.w3.org/2001/XMLSchema" xmlns:dms="http://schemas.microsoft.com/office/2006/documentManagement/types" targetNamespace="f00902ce-00b8-4e42-81f4-a227eb053b06" elementFormDefault="qualified">
    <xsd:import namespace="http://schemas.microsoft.com/office/2006/documentManagement/types"/>
    <xsd:element name="Ty_x00f6_ryhm_x00e4_" ma:index="13" nillable="true" ma:displayName="Työryhmä" ma:description="ELYn tai AVIn työryhmä" ma:list="{4eda77e4-c7ee-478a-9f40-af2fbc435508}" ma:internalName="Ty_x00f6_ryhm_x00e4_" ma:showField="Title" ma:requiredMultiChoice="tru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 ma:readOnly="true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053BC0-9E28-49ED-BFFC-CFF7C2E821D9}">
  <ds:schemaRefs>
    <ds:schemaRef ds:uri="http://purl.org/dc/terms/"/>
    <ds:schemaRef ds:uri="4a1d6e0c-7557-46da-a33c-995433f3b5ce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f00902ce-00b8-4e42-81f4-a227eb053b06"/>
    <ds:schemaRef ds:uri="http://schemas.openxmlformats.org/package/2006/metadata/core-properties"/>
    <ds:schemaRef ds:uri="http://purl.org/dc/elements/1.1/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172F0EE-3AE8-474F-A503-FEF5C615FF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1d6e0c-7557-46da-a33c-995433f3b5ce"/>
    <ds:schemaRef ds:uri="f00902ce-00b8-4e42-81f4-a227eb053b06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EAF0C75C-C11C-4709-BDE1-18926C2A85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1142</TotalTime>
  <Words>347</Words>
  <Application>Microsoft Office PowerPoint</Application>
  <PresentationFormat>Näytössä katseltava diaesitys (4:3)</PresentationFormat>
  <Paragraphs>76</Paragraphs>
  <Slides>8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8</vt:i4>
      </vt:variant>
    </vt:vector>
  </HeadingPairs>
  <TitlesOfParts>
    <vt:vector size="9" baseType="lpstr">
      <vt:lpstr>ELY_perustyyli</vt:lpstr>
      <vt:lpstr>Työvoimakoulutukset</vt:lpstr>
      <vt:lpstr>Nuorten yrittäjyyspajat</vt:lpstr>
      <vt:lpstr>Pilottipaja 9/2013-11/2013 </vt:lpstr>
      <vt:lpstr>OPAL</vt:lpstr>
      <vt:lpstr>Dia 5</vt:lpstr>
      <vt:lpstr>2. Pilottipaja 3/2014 – 10/2014 </vt:lpstr>
      <vt:lpstr>OPAL</vt:lpstr>
      <vt:lpstr>Dia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Powerpoint-pohja, PPT2007</dc:title>
  <dc:creator>Petra</dc:creator>
  <cp:lastModifiedBy>temavikaah1</cp:lastModifiedBy>
  <cp:revision>150</cp:revision>
  <dcterms:created xsi:type="dcterms:W3CDTF">2009-11-09T12:11:33Z</dcterms:created>
  <dcterms:modified xsi:type="dcterms:W3CDTF">2015-03-12T11:24:00Z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0x0101008737105E1A604C48AB83C97EAC229FC0</vt:lpwstr>
  </property>
</Properties>
</file>